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59"/>
  </p:notesMasterIdLst>
  <p:handoutMasterIdLst>
    <p:handoutMasterId r:id="rId60"/>
  </p:handoutMasterIdLst>
  <p:sldIdLst>
    <p:sldId id="278" r:id="rId2"/>
    <p:sldId id="392" r:id="rId3"/>
    <p:sldId id="393" r:id="rId4"/>
    <p:sldId id="394" r:id="rId5"/>
    <p:sldId id="395" r:id="rId6"/>
    <p:sldId id="396" r:id="rId7"/>
    <p:sldId id="397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44" r:id="rId18"/>
    <p:sldId id="445" r:id="rId19"/>
    <p:sldId id="451" r:id="rId20"/>
    <p:sldId id="453" r:id="rId21"/>
    <p:sldId id="454" r:id="rId22"/>
    <p:sldId id="455" r:id="rId23"/>
    <p:sldId id="446" r:id="rId24"/>
    <p:sldId id="441" r:id="rId25"/>
    <p:sldId id="447" r:id="rId26"/>
    <p:sldId id="448" r:id="rId27"/>
    <p:sldId id="449" r:id="rId28"/>
    <p:sldId id="416" r:id="rId29"/>
    <p:sldId id="417" r:id="rId30"/>
    <p:sldId id="415" r:id="rId31"/>
    <p:sldId id="439" r:id="rId32"/>
    <p:sldId id="410" r:id="rId33"/>
    <p:sldId id="411" r:id="rId34"/>
    <p:sldId id="412" r:id="rId35"/>
    <p:sldId id="413" r:id="rId36"/>
    <p:sldId id="414" r:id="rId37"/>
    <p:sldId id="419" r:id="rId38"/>
    <p:sldId id="421" r:id="rId39"/>
    <p:sldId id="422" r:id="rId40"/>
    <p:sldId id="430" r:id="rId41"/>
    <p:sldId id="423" r:id="rId42"/>
    <p:sldId id="425" r:id="rId43"/>
    <p:sldId id="424" r:id="rId44"/>
    <p:sldId id="426" r:id="rId45"/>
    <p:sldId id="427" r:id="rId46"/>
    <p:sldId id="428" r:id="rId47"/>
    <p:sldId id="429" r:id="rId48"/>
    <p:sldId id="433" r:id="rId49"/>
    <p:sldId id="431" r:id="rId50"/>
    <p:sldId id="432" r:id="rId51"/>
    <p:sldId id="434" r:id="rId52"/>
    <p:sldId id="435" r:id="rId53"/>
    <p:sldId id="436" r:id="rId54"/>
    <p:sldId id="437" r:id="rId55"/>
    <p:sldId id="438" r:id="rId56"/>
    <p:sldId id="450" r:id="rId57"/>
    <p:sldId id="340" r:id="rId5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296B996-0434-4117-96AB-43A84F9BF36B}">
          <p14:sldIdLst>
            <p14:sldId id="278"/>
            <p14:sldId id="392"/>
            <p14:sldId id="393"/>
            <p14:sldId id="394"/>
            <p14:sldId id="395"/>
            <p14:sldId id="396"/>
            <p14:sldId id="397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44"/>
            <p14:sldId id="445"/>
            <p14:sldId id="451"/>
            <p14:sldId id="453"/>
            <p14:sldId id="454"/>
            <p14:sldId id="455"/>
            <p14:sldId id="446"/>
            <p14:sldId id="441"/>
            <p14:sldId id="447"/>
            <p14:sldId id="448"/>
            <p14:sldId id="449"/>
            <p14:sldId id="416"/>
            <p14:sldId id="417"/>
            <p14:sldId id="415"/>
            <p14:sldId id="439"/>
            <p14:sldId id="410"/>
            <p14:sldId id="411"/>
            <p14:sldId id="412"/>
            <p14:sldId id="413"/>
            <p14:sldId id="414"/>
            <p14:sldId id="419"/>
            <p14:sldId id="421"/>
            <p14:sldId id="422"/>
            <p14:sldId id="430"/>
            <p14:sldId id="423"/>
            <p14:sldId id="425"/>
            <p14:sldId id="424"/>
            <p14:sldId id="426"/>
            <p14:sldId id="427"/>
            <p14:sldId id="428"/>
            <p14:sldId id="429"/>
            <p14:sldId id="433"/>
            <p14:sldId id="431"/>
            <p14:sldId id="432"/>
            <p14:sldId id="434"/>
            <p14:sldId id="435"/>
            <p14:sldId id="436"/>
            <p14:sldId id="437"/>
            <p14:sldId id="438"/>
            <p14:sldId id="450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irsov" initials="A" lastIdx="128" clrIdx="0">
    <p:extLst>
      <p:ext uri="{19B8F6BF-5375-455C-9EA6-DF929625EA0E}">
        <p15:presenceInfo xmlns:p15="http://schemas.microsoft.com/office/powerpoint/2012/main" userId="AFirsov" providerId="None"/>
      </p:ext>
    </p:extLst>
  </p:cmAuthor>
  <p:cmAuthor id="2" name="compeyes" initials="c" lastIdx="1" clrIdx="1">
    <p:extLst>
      <p:ext uri="{19B8F6BF-5375-455C-9EA6-DF929625EA0E}">
        <p15:presenceInfo xmlns:p15="http://schemas.microsoft.com/office/powerpoint/2012/main" userId="compeyes" providerId="None"/>
      </p:ext>
    </p:extLst>
  </p:cmAuthor>
  <p:cmAuthor id="3" name="Artemiy Firsov" initials="AF" lastIdx="1" clrIdx="2">
    <p:extLst>
      <p:ext uri="{19B8F6BF-5375-455C-9EA6-DF929625EA0E}">
        <p15:presenceInfo xmlns:p15="http://schemas.microsoft.com/office/powerpoint/2012/main" userId="S-1-5-21-243948981-3652792088-1421534960-1401" providerId="AD"/>
      </p:ext>
    </p:extLst>
  </p:cmAuthor>
  <p:cmAuthor id="4" name="Artemiy Firsov" initials="AF [2]" lastIdx="4" clrIdx="3">
    <p:extLst>
      <p:ext uri="{19B8F6BF-5375-455C-9EA6-DF929625EA0E}">
        <p15:presenceInfo xmlns:p15="http://schemas.microsoft.com/office/powerpoint/2012/main" userId="S::a.firsov@velvetech.ru::86378915-82e8-432e-89d4-972d97a73d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FF00"/>
    <a:srgbClr val="FFFF00"/>
    <a:srgbClr val="FCCDB6"/>
    <a:srgbClr val="D9D9D9"/>
    <a:srgbClr val="004568"/>
    <a:srgbClr val="0074AF"/>
    <a:srgbClr val="00B0F0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43" autoAdjust="0"/>
    <p:restoredTop sz="96215" autoAdjust="0"/>
  </p:normalViewPr>
  <p:slideViewPr>
    <p:cSldViewPr snapToGrid="0">
      <p:cViewPr varScale="1">
        <p:scale>
          <a:sx n="121" d="100"/>
          <a:sy n="121" d="100"/>
        </p:scale>
        <p:origin x="10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21:13:04.698" idx="110">
    <p:pos x="10" y="10"/>
    <p:text>https://adeshpande3.github.io/The-9-Deep-Learning-Papers-You-Need-To-Know-About.html</p:text>
    <p:extLst>
      <p:ext uri="{C676402C-5697-4E1C-873F-D02D1690AC5C}">
        <p15:threadingInfo xmlns:p15="http://schemas.microsoft.com/office/powerpoint/2012/main" timeZoneBias="-420"/>
      </p:ext>
    </p:extLst>
  </p:cm>
  <p:cm authorId="1" dt="2018-04-04T21:13:08.922" idx="111">
    <p:pos x="106" y="106"/>
    <p:text>https://medium.com/@smallfishbigsea/a-walk-through-of-alexnet-6cbd137a5637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9T22:57:13.582" idx="127">
    <p:pos x="10" y="10"/>
    <p:text>https://www.google.ru/url?sa=i&amp;source=images&amp;cd=&amp;ved=2ahUKEwi4h4KI6eDeAhWtiIsKHVZbDwcQjhx6BAgBEAM&amp;url=https%3A%2F%2Fdevblogs.nvidia.com%2Fdetectnet-deep-neural-network-object-detection-digits%2F&amp;psig=AOvVaw3BvbsPzSz4e7ztWkAJKLfs&amp;ust=1542729352503743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5T21:52:19.780" idx="118">
    <p:pos x="10" y="10"/>
    <p:text>https://medium.com/artists-and-machine-intelligence/neural-artistic-style-transfer-a-comprehensive-look-f54d8649c199</p:text>
    <p:extLst>
      <p:ext uri="{C676402C-5697-4E1C-873F-D02D1690AC5C}">
        <p15:threadingInfo xmlns:p15="http://schemas.microsoft.com/office/powerpoint/2012/main" timeZoneBias="-420"/>
      </p:ext>
    </p:extLst>
  </p:cm>
  <p:cm authorId="1" dt="2018-11-19T21:52:08.643" idx="125">
    <p:pos x="106" y="106"/>
    <p:text>https://medium.com/data-science-group-iitr/artistic-style-transfer-with-convolutional-neural-network-7ce2476039fd</p:text>
    <p:extLst>
      <p:ext uri="{C676402C-5697-4E1C-873F-D02D1690AC5C}">
        <p15:threadingInfo xmlns:p15="http://schemas.microsoft.com/office/powerpoint/2012/main" timeZoneBias="-420"/>
      </p:ext>
    </p:extLst>
  </p:cm>
  <p:cm authorId="1" dt="2018-11-26T22:19:15.650" idx="128">
    <p:pos x="202" y="202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22:23:30.659" idx="116">
    <p:pos x="10" y="10"/>
    <p:text>http://filmotzyv.com/pojmaj-menya-esli-smozhesh/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22:38:46.216" idx="117">
    <p:pos x="10" y="10"/>
    <p:text>https://deeplearning4j.org/generative-adversarial-network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9T21:55:13.908" idx="126">
    <p:pos x="2352" y="3869"/>
    <p:text>deeplearning4j.org/generative-adversarial-network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5T22:07:11.130" idx="120">
    <p:pos x="10" y="10"/>
    <p:text>https://geektimes.ru/post/273030/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5T22:20:14.169" idx="121">
    <p:pos x="10" y="10"/>
    <p:text>https://medium.com/ai%C2%B3-theory-practice-business/understanding-hintons-capsule-networks-part-ii-how-capsules-work-153b6ade9f66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2T23:17:53.477" idx="32">
    <p:pos x="10" y="10"/>
    <p:text>https://en.wikipedia.org/wiki/Canny_edge_detector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7T16:20:39.677" idx="12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7T16:21:40.941" idx="123">
    <p:pos x="6768" y="369"/>
    <p:text>https://adeshpande3.github.io/The-9-Deep-Learning-Papers-You-Need-To-Know-About.html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11-12T23:12:33.641" idx="1">
    <p:pos x="10" y="10"/>
    <p:text>https://towardsdatascience.com/review-mobilenetv1-depthwise-separable-convolution-light-weight-model-a382df364b69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11-12T23:30:36.294" idx="2">
    <p:pos x="10" y="10"/>
    <p:text>https://towardsdatascience.com/mobilenetv2-inverted-residuals-and-linear-bottlenecks-8a4362f4ffd5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11-12T23:31:00.471" idx="3">
    <p:pos x="10" y="10"/>
    <p:text>https://medium.com/@nainaakash012/efficientnet-rethinking-model-scaling-for-convolutional-neural-networks-92941c5bfb95</p:text>
    <p:extLst>
      <p:ext uri="{C676402C-5697-4E1C-873F-D02D1690AC5C}">
        <p15:threadingInfo xmlns:p15="http://schemas.microsoft.com/office/powerpoint/2012/main" timeZoneBias="-180"/>
      </p:ext>
    </p:extLst>
  </p:cm>
  <p:cm authorId="4" dt="2020-11-12T23:31:12.982" idx="4">
    <p:pos x="10" y="106"/>
    <p:text>https://towardsdatascience.com/squeeze-and-excitation-networks-9ef5e71eacd7</p:text>
    <p:extLst>
      <p:ext uri="{C676402C-5697-4E1C-873F-D02D1690AC5C}">
        <p15:threadingInfo xmlns:p15="http://schemas.microsoft.com/office/powerpoint/2012/main" timeZoneBias="-180">
          <p15:parentCm authorId="4" idx="3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11-12T23:31:00.471" idx="3">
    <p:pos x="10" y="10"/>
    <p:text>https://medium.com/@nainaakash012/efficientnet-rethinking-model-scaling-for-convolutional-neural-networks-92941c5bfb95</p:text>
    <p:extLst>
      <p:ext uri="{C676402C-5697-4E1C-873F-D02D1690AC5C}">
        <p15:threadingInfo xmlns:p15="http://schemas.microsoft.com/office/powerpoint/2012/main" timeZoneBias="-180"/>
      </p:ext>
    </p:extLst>
  </p:cm>
  <p:cm authorId="4" dt="2020-11-12T23:31:12.982" idx="4">
    <p:pos x="10" y="106"/>
    <p:text>https://towardsdatascience.com/squeeze-and-excitation-networks-9ef5e71eacd7</p:text>
    <p:extLst>
      <p:ext uri="{C676402C-5697-4E1C-873F-D02D1690AC5C}">
        <p15:threadingInfo xmlns:p15="http://schemas.microsoft.com/office/powerpoint/2012/main" timeZoneBias="-180">
          <p15:parentCm authorId="4" idx="3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9T21:47:33.320" idx="124">
    <p:pos x="10" y="10"/>
    <p:text>https://www.sciencemag.org/news/2015/11/pigeons-spot-cancer-well-human-experts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7-08T23:19:24.654" idx="1">
    <p:pos x="10" y="10"/>
    <p:text>http://mi.eng.cam.ac.uk/projects/segnet/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53DD9F4-DF5D-4853-846C-C8E42842FED0}" type="datetime1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952E4CF-58E4-488D-813D-80D6CEADAF80}" type="datetime1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9E0DB05-3148-4990-9B22-9819935BD38D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84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C8CA-7624-46CE-A460-A1C79D68F321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27CC-35EA-4003-B9D1-040586C176CE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7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9D5-E265-4213-A5CD-577AC4CAB490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C9A0-9420-42C4-8F4B-5222CA9CCA2C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0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0BDB-E56D-4170-AC24-970814480DEF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7E69-98A9-46AA-9224-9228EBCFD3FF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56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389-6239-4B6A-ABF4-AE809CD3B721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DD846-BC43-49BA-A2F7-36889ED77C62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FD97-11F8-406C-BF72-C66E03305391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9686B8-A8FB-4103-8677-7D2699419F40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2" r:id="rId12"/>
    <p:sldLayoutId id="2147483673" r:id="rId13"/>
    <p:sldLayoutId id="2147483677" r:id="rId14"/>
    <p:sldLayoutId id="2147483679" r:id="rId15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0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dditSota/state-of-the-art-result-for-machine-learning-problems#computer-vision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deeplearning" TargetMode="External"/><Relationship Id="rId2" Type="http://schemas.openxmlformats.org/officeDocument/2006/relationships/hyperlink" Target="https://github.com/RedditSota/state-of-the-art-result-for-machine-learning-problems#computer-vis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k.com/odssib" TargetMode="External"/><Relationship Id="rId4" Type="http://schemas.openxmlformats.org/officeDocument/2006/relationships/hyperlink" Target="https://vk.com/mashinnoe_obuchenie_ai_big_data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6132"/>
            <a:ext cx="12192000" cy="105075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CNNs architectures</a:t>
            </a:r>
          </a:p>
        </p:txBody>
      </p:sp>
      <p:pic>
        <p:nvPicPr>
          <p:cNvPr id="1026" name="Picture 2" descr="https://education.nsu.ru/college_computervision/images/tild6566-6238-4365-a133-323166643936____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728832"/>
            <a:ext cx="3241622" cy="10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19550" y="4079290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Artemiy</a:t>
            </a:r>
            <a:r>
              <a:rPr lang="en-US" sz="2800" dirty="0"/>
              <a:t> </a:t>
            </a:r>
            <a:r>
              <a:rPr lang="en-US" sz="2800" dirty="0" err="1"/>
              <a:t>Firsov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87F6-ED1B-4F37-A2CA-4D2DC62B2049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83" y="-6768"/>
            <a:ext cx="2730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61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, 2015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824373"/>
            <a:ext cx="125617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http://www.cv-foundation.org/openaccess/content_cvpr_2015/papers/Szegedy_Going_Deeper_With_2015_CVPR_paper.pdf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99" y="1577879"/>
            <a:ext cx="7317352" cy="447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926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, 2015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6146" name="Picture 2" descr="https://adeshpande3.github.io/assets/Goog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8" y="2084832"/>
            <a:ext cx="11701032" cy="399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46887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module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194" name="Picture 2" descr="https://adeshpande3.github.io/assets/GoogLeNe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94" y="1909473"/>
            <a:ext cx="8328858" cy="420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B65EC-F4AC-E04D-B731-D104AAD40C97}"/>
              </a:ext>
            </a:extLst>
          </p:cNvPr>
          <p:cNvSpPr txBox="1"/>
          <p:nvPr/>
        </p:nvSpPr>
        <p:spPr>
          <a:xfrm>
            <a:off x="7425266" y="1011858"/>
            <a:ext cx="349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Why do we need 1x1 convolutions?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799266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, 2015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33732" y="2938072"/>
            <a:ext cx="9173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Winner (object detection) of</a:t>
            </a:r>
            <a:r>
              <a:rPr lang="ru-RU" sz="2400" dirty="0"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201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ILSVRC (ImageNet Large-Scale Visual Recognition Challenge)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– 22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layers</a:t>
            </a:r>
            <a:endParaRPr lang="ru-RU" sz="2400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cs typeface="Calibri" panose="020F0502020204030204" pitchFamily="34" charset="0"/>
              </a:rPr>
              <a:t>6.7% </a:t>
            </a:r>
            <a:r>
              <a:rPr lang="en-US" sz="2400" dirty="0">
                <a:cs typeface="Calibri" panose="020F0502020204030204" pitchFamily="34" charset="0"/>
              </a:rPr>
              <a:t>top 5 error rate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</a:t>
            </a:r>
            <a:r>
              <a:rPr lang="ru-RU" sz="2400" dirty="0"/>
              <a:t> 9 </a:t>
            </a:r>
            <a:r>
              <a:rPr lang="en-US" sz="2400" dirty="0"/>
              <a:t>Inception modules </a:t>
            </a:r>
            <a:r>
              <a:rPr lang="ru-RU" sz="2400" dirty="0"/>
              <a:t>– </a:t>
            </a:r>
            <a:r>
              <a:rPr lang="en-US" sz="2400" dirty="0"/>
              <a:t>more than </a:t>
            </a:r>
            <a:r>
              <a:rPr lang="ru-RU" sz="2400" dirty="0"/>
              <a:t>100 </a:t>
            </a:r>
            <a:r>
              <a:rPr lang="en-US" sz="2400" dirty="0"/>
              <a:t>layers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Trained on “few high-end GPUs </a:t>
            </a:r>
            <a:r>
              <a:rPr lang="en-US" sz="2400" b="1" dirty="0"/>
              <a:t>within a week”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705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resnet</a:t>
            </a:r>
            <a:r>
              <a:rPr lang="en-US" dirty="0"/>
              <a:t>, 2015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1170" y="589889"/>
            <a:ext cx="4105988" cy="68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866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block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9218" name="Picture 2" descr="https://adeshpande3.github.io/assets/Res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159" y="1840134"/>
            <a:ext cx="8029054" cy="40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570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resnet</a:t>
            </a:r>
            <a:r>
              <a:rPr lang="en-US" dirty="0"/>
              <a:t>, 2015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9095" y="2713220"/>
            <a:ext cx="9668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Winner of</a:t>
            </a:r>
            <a:r>
              <a:rPr lang="ru-RU" sz="2400" dirty="0"/>
              <a:t> </a:t>
            </a:r>
            <a:r>
              <a:rPr lang="en-US" sz="2400" dirty="0"/>
              <a:t> ILSVRC 2015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“Ultra-deep” – Yann </a:t>
            </a:r>
            <a:r>
              <a:rPr lang="en-US" sz="2400" dirty="0" err="1"/>
              <a:t>LeCun</a:t>
            </a:r>
            <a:r>
              <a:rPr lang="en-US" sz="2400" dirty="0"/>
              <a:t> – 152 </a:t>
            </a:r>
            <a:r>
              <a:rPr lang="ru-RU" sz="2400" dirty="0"/>
              <a:t>слоя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First </a:t>
            </a:r>
            <a:r>
              <a:rPr lang="ru-RU" sz="2400" dirty="0"/>
              <a:t>2 </a:t>
            </a:r>
            <a:r>
              <a:rPr lang="en-US" sz="2400" dirty="0"/>
              <a:t>layers </a:t>
            </a:r>
            <a:r>
              <a:rPr lang="ru-RU" sz="2400" dirty="0"/>
              <a:t>-</a:t>
            </a:r>
            <a:r>
              <a:rPr lang="en-US" sz="2400" dirty="0"/>
              <a:t> 224x224 </a:t>
            </a:r>
            <a:r>
              <a:rPr lang="ru-RU" sz="2400" dirty="0"/>
              <a:t>–</a:t>
            </a:r>
            <a:r>
              <a:rPr lang="en-US" sz="2400" dirty="0"/>
              <a:t>&gt; 56x56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Tried architecture with</a:t>
            </a:r>
            <a:r>
              <a:rPr lang="ru-RU" sz="2400" dirty="0"/>
              <a:t> 1202 </a:t>
            </a:r>
            <a:r>
              <a:rPr lang="en-US" sz="2400" dirty="0"/>
              <a:t>layers</a:t>
            </a:r>
            <a:r>
              <a:rPr lang="ru-RU" sz="2400" dirty="0"/>
              <a:t>, </a:t>
            </a:r>
            <a:r>
              <a:rPr lang="en-US" sz="2400" dirty="0"/>
              <a:t>but bad test dataset performance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Trained on 8 GPU within </a:t>
            </a:r>
            <a:r>
              <a:rPr lang="ru-RU" sz="2400" dirty="0"/>
              <a:t>2-3 </a:t>
            </a:r>
            <a:r>
              <a:rPr lang="en-US" sz="2400" dirty="0"/>
              <a:t>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Error </a:t>
            </a:r>
            <a:r>
              <a:rPr lang="ru-RU" sz="2400" dirty="0"/>
              <a:t>– 3.6% - </a:t>
            </a:r>
            <a:r>
              <a:rPr lang="en-US" sz="2400" dirty="0"/>
              <a:t>better than a human</a:t>
            </a:r>
          </a:p>
        </p:txBody>
      </p:sp>
    </p:spTree>
    <p:extLst>
      <p:ext uri="{BB962C8B-B14F-4D97-AF65-F5344CB8AC3E}">
        <p14:creationId xmlns:p14="http://schemas.microsoft.com/office/powerpoint/2010/main" val="28861949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3" y="112976"/>
            <a:ext cx="11523213" cy="6225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81" y="4719774"/>
            <a:ext cx="8786432" cy="1466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84229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853440"/>
            <a:ext cx="9363075" cy="4133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5803" y="4033183"/>
            <a:ext cx="5948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$5,999 * 2176 = $13,053,824</a:t>
            </a:r>
          </a:p>
          <a:p>
            <a:r>
              <a:rPr lang="en-US" sz="2800" dirty="0"/>
              <a:t>Very nice research ))</a:t>
            </a:r>
          </a:p>
        </p:txBody>
      </p:sp>
    </p:spTree>
    <p:extLst>
      <p:ext uri="{BB962C8B-B14F-4D97-AF65-F5344CB8AC3E}">
        <p14:creationId xmlns:p14="http://schemas.microsoft.com/office/powerpoint/2010/main" val="25930108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852C-1EE7-754C-87C2-504AC295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, 2017</a:t>
            </a:r>
            <a:endParaRPr lang="en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0F12F-2DEC-7744-9159-4F18AD8BD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68694-B1B9-DC49-98BC-283F6D69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1D01-4FF9-D043-AB9D-9C5B6EA1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47783-D3B9-AF46-84C3-5BDEC71D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1701800"/>
            <a:ext cx="3932391" cy="4570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651898-0B3E-4245-B841-08C4CE80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7221"/>
            <a:ext cx="5473700" cy="391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235D47-F951-1D4F-AE38-C1F31FFFC33F}"/>
              </a:ext>
            </a:extLst>
          </p:cNvPr>
          <p:cNvSpPr txBox="1"/>
          <p:nvPr/>
        </p:nvSpPr>
        <p:spPr>
          <a:xfrm>
            <a:off x="5196032" y="4655503"/>
            <a:ext cx="7273636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Parameterized network width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Parameterized network input resolution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ResNet50 has ~23million weights, MobileNet - ~4.2 (and goes down to 0.2 with different parameters)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903221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minutes questionnaire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8272" y="2547736"/>
            <a:ext cx="7031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 layer + stride/padding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MaxPooling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Saturation, dead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Features from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to visualize in CNN</a:t>
            </a:r>
          </a:p>
        </p:txBody>
      </p:sp>
    </p:spTree>
    <p:extLst>
      <p:ext uri="{BB962C8B-B14F-4D97-AF65-F5344CB8AC3E}">
        <p14:creationId xmlns:p14="http://schemas.microsoft.com/office/powerpoint/2010/main" val="2384616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2AF3-7423-5644-B1DD-D2F7D407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MobilenetV2</a:t>
            </a:r>
            <a:r>
              <a:rPr lang="en-US" dirty="0"/>
              <a:t>, 2017</a:t>
            </a:r>
            <a:endParaRPr lang="en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4C01A-9519-0945-BAFB-1AEF3610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57CA4-BE28-7F46-9407-4EFDAA79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05797-C84C-394E-BAC3-A9BA0A0F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AD042-965E-CD45-BB78-83EF7F76F760}"/>
              </a:ext>
            </a:extLst>
          </p:cNvPr>
          <p:cNvSpPr txBox="1"/>
          <p:nvPr/>
        </p:nvSpPr>
        <p:spPr>
          <a:xfrm>
            <a:off x="6475847" y="1011858"/>
            <a:ext cx="4848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Inverted residuals with linear bottlenecks – reduce number of parameters to 3.4 millions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233DB-C15F-8D43-B95D-B50A79F3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60" y="2084832"/>
            <a:ext cx="5130968" cy="383277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CC2C610-FF18-A245-85A7-795940E32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0"/>
          <a:stretch/>
        </p:blipFill>
        <p:spPr>
          <a:xfrm>
            <a:off x="6573254" y="2637933"/>
            <a:ext cx="4653503" cy="213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671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AAC8-DE95-384B-A8A7-115F91F2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EfficientNet, 2019</a:t>
            </a:r>
            <a:endParaRPr lang="en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94C95-4630-B141-9415-9A92C761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382A3-EEFC-254C-885D-41D54CB2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02835-9E29-B44A-AC82-49C25C3E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BFEC6-CD3F-CA4F-9B2C-1C34927B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61" y="1625985"/>
            <a:ext cx="5573666" cy="457691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242BC1-1F05-104A-8DE0-21456BEF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17" y="2084832"/>
            <a:ext cx="4878060" cy="29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346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AAC8-DE95-384B-A8A7-115F91F2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EfficientNet, 2019</a:t>
            </a:r>
            <a:endParaRPr lang="en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94C95-4630-B141-9415-9A92C761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382A3-EEFC-254C-885D-41D54CB2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02835-9E29-B44A-AC82-49C25C3E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E79DA2-DD93-E445-8A5B-C7026C04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58" y="1909906"/>
            <a:ext cx="4728928" cy="433353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A5E0CF9-D5CA-4343-8F2D-B0E40A22C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837" y="1909906"/>
            <a:ext cx="6933905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520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85725"/>
            <a:ext cx="13011150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152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Segnet</a:t>
            </a:r>
            <a:r>
              <a:rPr lang="en-US" dirty="0"/>
              <a:t>, 2015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755230"/>
            <a:ext cx="11839575" cy="3876675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5400000">
            <a:off x="4274820" y="3981147"/>
            <a:ext cx="540295" cy="305972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11103" y="5792012"/>
            <a:ext cx="253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Pretrained</a:t>
            </a:r>
            <a:r>
              <a:rPr lang="en-US" dirty="0"/>
              <a:t>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77E1F-F295-9E4F-BA08-1E1A047CBCCA}"/>
              </a:ext>
            </a:extLst>
          </p:cNvPr>
          <p:cNvSpPr txBox="1"/>
          <p:nvPr/>
        </p:nvSpPr>
        <p:spPr>
          <a:xfrm>
            <a:off x="7143267" y="1189962"/>
            <a:ext cx="4410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Upsampling using the indices of max-pooled pixels in the encoder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033152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DetectNet</a:t>
            </a:r>
            <a:r>
              <a:rPr lang="en-US" dirty="0"/>
              <a:t> – object detection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1026" name="Picture 2" descr="Image result for detect 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8" y="2279600"/>
            <a:ext cx="10482072" cy="36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FD429-C346-974F-B68C-025C6A40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92" y="1153003"/>
            <a:ext cx="3768908" cy="364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A98128-33A4-114C-9697-F648DC44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402" y="1820508"/>
            <a:ext cx="4734598" cy="36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4759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2050" name="Picture 2" descr="Image result for detect 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473200"/>
            <a:ext cx="11187648" cy="347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62961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tips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27960" y="3585270"/>
            <a:ext cx="801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State-of-the-art architectures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repo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04481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6151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стиля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61"/>
            <a:ext cx="9803567" cy="6909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78714" y="2987970"/>
            <a:ext cx="284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Trained network</a:t>
            </a:r>
          </a:p>
        </p:txBody>
      </p:sp>
    </p:spTree>
    <p:extLst>
      <p:ext uri="{BB962C8B-B14F-4D97-AF65-F5344CB8AC3E}">
        <p14:creationId xmlns:p14="http://schemas.microsoft.com/office/powerpoint/2010/main" val="24395441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, 2012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Image result for alex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9" y="2195244"/>
            <a:ext cx="10221454" cy="352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16720" y="585216"/>
            <a:ext cx="509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Alex </a:t>
            </a:r>
            <a:r>
              <a:rPr lang="en-US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Ilya </a:t>
            </a:r>
            <a:r>
              <a:rPr lang="en-US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Sutskever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Geoffrey Hinton 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4128" y="5824373"/>
            <a:ext cx="10533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https://papers.nips.cc/paper/4824-imagenet-classification-with-deep-convolutional-neural-networks.pdf</a:t>
            </a:r>
          </a:p>
        </p:txBody>
      </p:sp>
    </p:spTree>
    <p:extLst>
      <p:ext uri="{BB962C8B-B14F-4D97-AF65-F5344CB8AC3E}">
        <p14:creationId xmlns:p14="http://schemas.microsoft.com/office/powerpoint/2010/main" val="352550977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21" y="1821269"/>
            <a:ext cx="6058704" cy="1302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7" y="3012518"/>
            <a:ext cx="3762375" cy="1285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21" y="4198550"/>
            <a:ext cx="5591175" cy="1209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07359" y="1925150"/>
            <a:ext cx="4503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Difference between images on a certain layer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42932" y="2984770"/>
            <a:ext cx="713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Gram-matrix</a:t>
            </a:r>
            <a:r>
              <a:rPr lang="ru-RU" sz="2400" dirty="0"/>
              <a:t> – </a:t>
            </a:r>
            <a:r>
              <a:rPr lang="en-US" sz="2400" dirty="0"/>
              <a:t>loses spatial information</a:t>
            </a:r>
            <a:r>
              <a:rPr lang="ru-RU" sz="2400" dirty="0"/>
              <a:t>, </a:t>
            </a:r>
            <a:r>
              <a:rPr lang="en-US" sz="2400" dirty="0"/>
              <a:t>but preserves texture info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07358" y="4262396"/>
            <a:ext cx="450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Difference of</a:t>
            </a:r>
            <a:r>
              <a:rPr lang="ru-RU" sz="2400" dirty="0"/>
              <a:t> «</a:t>
            </a:r>
            <a:r>
              <a:rPr lang="en-US" sz="2400" dirty="0"/>
              <a:t>styles</a:t>
            </a:r>
            <a:r>
              <a:rPr lang="ru-RU" sz="2400" dirty="0"/>
              <a:t>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72983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490537"/>
            <a:ext cx="111156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33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1126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129" y="1699012"/>
            <a:ext cx="4506366" cy="450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80267" y="2875555"/>
            <a:ext cx="5208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Generative Adversarial Network 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understand means to recognize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discriminative approach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understand means to reproduce 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generative approach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033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725" y="2732469"/>
            <a:ext cx="59361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Строим 2 сети –фальшивомонетчика и банкира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Первая – порождающая, вторая – </a:t>
            </a:r>
            <a:r>
              <a:rPr lang="ru-RU" sz="2400" dirty="0" err="1"/>
              <a:t>дискриминативная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Цель первой – обмануть банкира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Цель второй – распознать обман</a:t>
            </a:r>
            <a:endParaRPr lang="en-US" sz="2400" dirty="0"/>
          </a:p>
        </p:txBody>
      </p:sp>
      <p:pic>
        <p:nvPicPr>
          <p:cNvPr id="12290" name="Picture 2" descr="Image result for Ð¿Ð¾Ð¹Ð¼Ð°Ð¹ Ð¼ÐµÐ½Ñ ÐµÑÐ»Ð¸ ÑÐ¼Ð¾Ð¶ÐµÑÑ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1687929"/>
            <a:ext cx="5238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0195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13314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61" y="1635128"/>
            <a:ext cx="11249539" cy="41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2477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14338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258" y="1739865"/>
            <a:ext cx="9439006" cy="41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9516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507432"/>
            <a:ext cx="9207615" cy="1939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432" y="3552885"/>
                <a:ext cx="632036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– discriminator</a:t>
                </a:r>
                <a:endParaRPr lang="ru-RU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 – generator</a:t>
                </a:r>
                <a:endParaRPr lang="ru-RU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 – loss function</a:t>
                </a:r>
                <a:endParaRPr lang="ru-RU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data distribution</a:t>
                </a:r>
                <a:endParaRPr lang="ru-RU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random vector distribution</a:t>
                </a:r>
              </a:p>
              <a:p>
                <a:pPr algn="ctr"/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32" y="3552885"/>
                <a:ext cx="6320368" cy="2308324"/>
              </a:xfrm>
              <a:prstGeom prst="rect">
                <a:avLst/>
              </a:prstGeom>
              <a:blipFill>
                <a:blip r:embed="rId3"/>
                <a:stretch>
                  <a:fillRect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642100" y="3552885"/>
            <a:ext cx="5067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Train discriminator with static generator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Train generator with static discriminator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591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face2face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2050" name="Picture 2" descr="https://habrastorage.org/files/e53/297/53e/e5329753ec5d472bab26d0ee985fbbb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32" y="841351"/>
            <a:ext cx="7126052" cy="53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893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" y="313818"/>
            <a:ext cx="11350752" cy="578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1" y="1505712"/>
            <a:ext cx="12071009" cy="34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2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, 2012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55" y="2084832"/>
            <a:ext cx="110579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Winner of 2012 ILSVRC (ImageNet Large-Scale Visual Recognition Challenge)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Trained on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2-х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GTX 580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5-6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15.4% top 5 test error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SGD with momentum and weight decay (penalty of error function for big weights)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5578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 networks, 2017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6146" name="Picture 2" descr="https://cdn-images-1.medium.com/max/800/1*pTu8CbnA_MzRbTh6Ia87h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98" y="1913255"/>
            <a:ext cx="70961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6220" y="3446770"/>
            <a:ext cx="348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the CNN this images likely would look the same</a:t>
            </a:r>
          </a:p>
        </p:txBody>
      </p:sp>
    </p:spTree>
    <p:extLst>
      <p:ext uri="{BB962C8B-B14F-4D97-AF65-F5344CB8AC3E}">
        <p14:creationId xmlns:p14="http://schemas.microsoft.com/office/powerpoint/2010/main" val="179016965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 networks, 2017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1763718"/>
            <a:ext cx="10498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Neuron</a:t>
            </a:r>
            <a:r>
              <a:rPr lang="ru-RU" sz="2400" dirty="0"/>
              <a:t> </a:t>
            </a:r>
            <a:r>
              <a:rPr lang="en-US" sz="2400" dirty="0"/>
              <a:t>is the summation of scalar multiplication o weights – this gives us another scalar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what if we output a vector</a:t>
            </a:r>
            <a:r>
              <a:rPr lang="ru-RU" sz="2400" dirty="0"/>
              <a:t> </a:t>
            </a:r>
            <a:r>
              <a:rPr lang="en-US" sz="2400" dirty="0"/>
              <a:t>which characterizes local part of the image - capsule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also the one that is invariant to scale and shift</a:t>
            </a:r>
          </a:p>
        </p:txBody>
      </p:sp>
      <p:pic>
        <p:nvPicPr>
          <p:cNvPr id="3074" name="Picture 2" descr="https://cdn-images-1.medium.com/max/1000/1*gkRl9_6LK9ZqNF0ttv2kF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33" y="3717979"/>
            <a:ext cx="9525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90920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 networks, 2017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75" y="1615440"/>
            <a:ext cx="4797325" cy="4855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5466" y="2704244"/>
            <a:ext cx="5774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Capsule detecting face inputs capsule of</a:t>
            </a:r>
            <a:r>
              <a:rPr lang="ru-RU" sz="2400" dirty="0"/>
              <a:t> </a:t>
            </a:r>
            <a:r>
              <a:rPr lang="en-US" sz="2400" dirty="0"/>
              <a:t>nose, eyes, mouth, ears</a:t>
            </a:r>
            <a:r>
              <a:rPr lang="ru-RU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 matrices in that case can be the analogue of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90856468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34" y="371279"/>
            <a:ext cx="9793986" cy="580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0406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4098" name="Picture 2" descr="https://cdn-images-1.medium.com/max/800/1*I0i5nlFe9pd1LQ5VmOohY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64" y="112345"/>
            <a:ext cx="8822436" cy="649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3015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squashing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85" y="2276072"/>
            <a:ext cx="9589558" cy="33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381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squashing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20" y="2242760"/>
            <a:ext cx="6864888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9000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5122" name="Picture 2" descr="https://cdn-images-1.medium.com/max/1000/1*GbmQ2X9NQoGuJ1M-EOD67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209"/>
            <a:ext cx="12192000" cy="60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79314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4098" name="Picture 2" descr="https://cdn-images-1.medium.com/max/800/1*I0i5nlFe9pd1LQ5VmOohY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64" y="112345"/>
            <a:ext cx="8822436" cy="649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92699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routing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7" y="2194561"/>
            <a:ext cx="11218481" cy="33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842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 net, 2013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https://adeshpande3.github.io/assets/zf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9" y="2084832"/>
            <a:ext cx="10838767" cy="322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31563" y="5852623"/>
            <a:ext cx="4546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http://arxiv.org/pdf/1311.2901v3.pdf</a:t>
            </a:r>
          </a:p>
        </p:txBody>
      </p:sp>
    </p:spTree>
    <p:extLst>
      <p:ext uri="{BB962C8B-B14F-4D97-AF65-F5344CB8AC3E}">
        <p14:creationId xmlns:p14="http://schemas.microsoft.com/office/powerpoint/2010/main" val="143048833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routing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pic>
        <p:nvPicPr>
          <p:cNvPr id="7170" name="Picture 2" descr="https://cdn-images-1.medium.com/max/600/1*c2HBwW5Z_VsTUsUX1MZCA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72" y="1917192"/>
            <a:ext cx="8353440" cy="42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6488" y="3664065"/>
            <a:ext cx="178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7</a:t>
            </a:r>
          </a:p>
        </p:txBody>
      </p:sp>
    </p:spTree>
    <p:extLst>
      <p:ext uri="{BB962C8B-B14F-4D97-AF65-F5344CB8AC3E}">
        <p14:creationId xmlns:p14="http://schemas.microsoft.com/office/powerpoint/2010/main" val="417737764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Capsnet</a:t>
            </a:r>
            <a:r>
              <a:rPr lang="en-US" dirty="0"/>
              <a:t> architecture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pic>
        <p:nvPicPr>
          <p:cNvPr id="8194" name="Picture 2" descr="https://cdn-images-1.medium.com/max/1000/1*AjRyyzttFIoMRb73Jzyc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33" y="2599372"/>
            <a:ext cx="95250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4128" y="4541520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28x28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2992" y="5309786"/>
            <a:ext cx="3785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9x9x256 convolutions form 32 capsules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4040" y="2183920"/>
            <a:ext cx="2829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6x6x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8х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= 6х6х32х8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54440" y="4513272"/>
            <a:ext cx="131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FCL</a:t>
            </a:r>
          </a:p>
        </p:txBody>
      </p:sp>
    </p:spTree>
    <p:extLst>
      <p:ext uri="{BB962C8B-B14F-4D97-AF65-F5344CB8AC3E}">
        <p14:creationId xmlns:p14="http://schemas.microsoft.com/office/powerpoint/2010/main" val="236563987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" y="2438400"/>
            <a:ext cx="11872323" cy="27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4146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10242" name="Picture 2" descr="https://cdn-images-1.medium.com/max/800/1*9T2t_C5C1RjiDlW58rl0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770847"/>
            <a:ext cx="10397068" cy="48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2008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11266" name="Picture 2" descr="https://cdn-images-1.medium.com/max/800/1*zQrTVmUXjaDddZjErlaW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94" y="2253330"/>
            <a:ext cx="8668385" cy="38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55451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pic>
        <p:nvPicPr>
          <p:cNvPr id="1026" name="Picture 2" descr="Image result for capsule network de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22" y="2864866"/>
            <a:ext cx="10177684" cy="282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7424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80614" y="2933700"/>
            <a:ext cx="5450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State-of-the-art architectures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VK1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VK2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ODS Siberia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491992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r>
              <a:rPr lang="ru-RU" dirty="0"/>
              <a:t>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43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 net, 2013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1077" y="2084832"/>
            <a:ext cx="101699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Winner of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2013 ILSVRC (ImageNet Large-Scale Visual Recognition Challenge)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Slightly different from </a:t>
            </a:r>
            <a:r>
              <a:rPr lang="en-US" sz="2400" dirty="0" err="1"/>
              <a:t>AlexNet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11,2% </a:t>
            </a:r>
            <a:r>
              <a:rPr lang="en-US" sz="2400" dirty="0"/>
              <a:t>error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Authors provided intuitive explanations of CNNs</a:t>
            </a:r>
            <a:r>
              <a:rPr lang="ru-RU" sz="2400" dirty="0"/>
              <a:t> + </a:t>
            </a:r>
            <a:r>
              <a:rPr lang="en-US" sz="2400" dirty="0"/>
              <a:t>visualization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First layer </a:t>
            </a:r>
            <a:r>
              <a:rPr lang="ru-RU" sz="2400" dirty="0"/>
              <a:t>7х7, </a:t>
            </a:r>
            <a:r>
              <a:rPr lang="en-US" sz="2400" dirty="0"/>
              <a:t>not </a:t>
            </a:r>
            <a:r>
              <a:rPr lang="ru-RU" sz="2400" dirty="0"/>
              <a:t>11х11, </a:t>
            </a:r>
            <a:r>
              <a:rPr lang="en-US" sz="2400" dirty="0"/>
              <a:t>to pass more information to the second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, cross-entropy, batch SGD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Trained </a:t>
            </a:r>
            <a:r>
              <a:rPr lang="ru-RU" sz="2400" dirty="0"/>
              <a:t>12 </a:t>
            </a:r>
            <a:r>
              <a:rPr lang="en-US" sz="2400" dirty="0"/>
              <a:t>days on GTX 580 GPU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Authors invented </a:t>
            </a:r>
            <a:r>
              <a:rPr lang="en-US" sz="2400" dirty="0" err="1"/>
              <a:t>Deconvolutional</a:t>
            </a:r>
            <a:r>
              <a:rPr lang="en-US" sz="2400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34113041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net D, 2014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299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2" descr="https://d2mxuefqeaa7sj.cloudfront.net/s_8C760A111A4204FB24FFC30E04E069BD755C4EEFD62ACBA4B54BBA2A78E13E8C_1491022251600_VGG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26" y="0"/>
            <a:ext cx="6857975" cy="692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3477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net D, 2014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B0A4-337C-43CA-9A3D-F61AA4544BCA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Лаборатория аналитики потоковых данных и машинного обучения, НГУ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128" y="2084832"/>
            <a:ext cx="98535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Winner (classification) of 201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ILSVRC (ImageNet Large-Scale Visual Recognition Challenge)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7.3% error rate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3x3 consequent convolutions with stride/padding = 1, 2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х2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maxpool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with stride 2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less parameters, but bigger perception field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(2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convolutions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3х3 –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perception field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5х5, 3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convolutions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3х3 –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perception field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7х7)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Number of convolutions is doubled after each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MaxPooling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decreasing spatial characteristics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but increasing depth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with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Caffe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Trained on 4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Titan Black GPUs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2-3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weeks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Very popular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!!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89553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6200</TotalTime>
  <Words>1283</Words>
  <Application>Microsoft Office PowerPoint</Application>
  <PresentationFormat>Widescreen</PresentationFormat>
  <Paragraphs>299</Paragraphs>
  <Slides>57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Integral</vt:lpstr>
      <vt:lpstr>CNNs architectures</vt:lpstr>
      <vt:lpstr>5 minutes questionnaire</vt:lpstr>
      <vt:lpstr>Alexnet, 2012</vt:lpstr>
      <vt:lpstr>Alexnet, 2012</vt:lpstr>
      <vt:lpstr>ZF net, 2013</vt:lpstr>
      <vt:lpstr>ZF net, 2013</vt:lpstr>
      <vt:lpstr>VGG net D, 2014</vt:lpstr>
      <vt:lpstr>PowerPoint Presentation</vt:lpstr>
      <vt:lpstr>VGG net D, 2014</vt:lpstr>
      <vt:lpstr>GoogLenet, 2015</vt:lpstr>
      <vt:lpstr>GoogLenet, 2015</vt:lpstr>
      <vt:lpstr>Inception module</vt:lpstr>
      <vt:lpstr>GoogLenet, 2015</vt:lpstr>
      <vt:lpstr>Microsoft resnet, 2015</vt:lpstr>
      <vt:lpstr>Residual block</vt:lpstr>
      <vt:lpstr>Microsoft resnet, 2015</vt:lpstr>
      <vt:lpstr>PowerPoint Presentation</vt:lpstr>
      <vt:lpstr>PowerPoint Presentation</vt:lpstr>
      <vt:lpstr>Mobilenet, 2017</vt:lpstr>
      <vt:lpstr>MobilenetV2, 2017</vt:lpstr>
      <vt:lpstr>EfficientNet, 2019</vt:lpstr>
      <vt:lpstr>EfficientNet, 2019</vt:lpstr>
      <vt:lpstr>PowerPoint Presentation</vt:lpstr>
      <vt:lpstr>Segnet, 2015</vt:lpstr>
      <vt:lpstr>DetectNet – object detection</vt:lpstr>
      <vt:lpstr>PowerPoint Presentation</vt:lpstr>
      <vt:lpstr>CNN tips</vt:lpstr>
      <vt:lpstr>Style transfer</vt:lpstr>
      <vt:lpstr>Перенос стиля</vt:lpstr>
      <vt:lpstr>Style transfer</vt:lpstr>
      <vt:lpstr>PowerPoint Presentation</vt:lpstr>
      <vt:lpstr>GAN</vt:lpstr>
      <vt:lpstr>Idea</vt:lpstr>
      <vt:lpstr>gan</vt:lpstr>
      <vt:lpstr>gan</vt:lpstr>
      <vt:lpstr>gan</vt:lpstr>
      <vt:lpstr>face2face</vt:lpstr>
      <vt:lpstr>PowerPoint Presentation</vt:lpstr>
      <vt:lpstr>PowerPoint Presentation</vt:lpstr>
      <vt:lpstr>Capsule networks, 2017</vt:lpstr>
      <vt:lpstr>Capsule networks, 2017</vt:lpstr>
      <vt:lpstr>Capsule networks, 2017</vt:lpstr>
      <vt:lpstr>PowerPoint Presentation</vt:lpstr>
      <vt:lpstr>PowerPoint Presentation</vt:lpstr>
      <vt:lpstr>squashing</vt:lpstr>
      <vt:lpstr>squashing</vt:lpstr>
      <vt:lpstr>PowerPoint Presentation</vt:lpstr>
      <vt:lpstr>PowerPoint Presentation</vt:lpstr>
      <vt:lpstr>Dynamic routing</vt:lpstr>
      <vt:lpstr>Dynamic routing</vt:lpstr>
      <vt:lpstr>Capsnet architecture</vt:lpstr>
      <vt:lpstr>Loss function</vt:lpstr>
      <vt:lpstr>PowerPoint Presentation</vt:lpstr>
      <vt:lpstr>decoder</vt:lpstr>
      <vt:lpstr>decoder</vt:lpstr>
      <vt:lpstr>More info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компьютерного зрения</dc:title>
  <dc:subject/>
  <dc:creator>AFirsov</dc:creator>
  <cp:keywords/>
  <dc:description/>
  <cp:lastModifiedBy>Artemiy Firsov</cp:lastModifiedBy>
  <cp:revision>413</cp:revision>
  <dcterms:created xsi:type="dcterms:W3CDTF">2018-02-15T13:46:29Z</dcterms:created>
  <dcterms:modified xsi:type="dcterms:W3CDTF">2020-11-30T20:55:47Z</dcterms:modified>
  <cp:category/>
</cp:coreProperties>
</file>